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8"/>
  </p:notesMasterIdLst>
  <p:sldIdLst>
    <p:sldId id="256" r:id="rId2"/>
    <p:sldId id="556" r:id="rId3"/>
    <p:sldId id="482" r:id="rId4"/>
    <p:sldId id="648" r:id="rId5"/>
    <p:sldId id="649" r:id="rId6"/>
    <p:sldId id="650" r:id="rId7"/>
    <p:sldId id="651" r:id="rId8"/>
    <p:sldId id="652" r:id="rId9"/>
    <p:sldId id="653" r:id="rId10"/>
    <p:sldId id="654" r:id="rId11"/>
    <p:sldId id="655" r:id="rId12"/>
    <p:sldId id="656" r:id="rId13"/>
    <p:sldId id="657" r:id="rId14"/>
    <p:sldId id="658" r:id="rId15"/>
    <p:sldId id="659" r:id="rId16"/>
    <p:sldId id="660" r:id="rId17"/>
    <p:sldId id="676" r:id="rId18"/>
    <p:sldId id="661" r:id="rId19"/>
    <p:sldId id="662" r:id="rId20"/>
    <p:sldId id="663" r:id="rId21"/>
    <p:sldId id="664" r:id="rId22"/>
    <p:sldId id="665" r:id="rId23"/>
    <p:sldId id="666" r:id="rId24"/>
    <p:sldId id="667" r:id="rId25"/>
    <p:sldId id="668" r:id="rId26"/>
    <p:sldId id="670" r:id="rId27"/>
    <p:sldId id="671" r:id="rId28"/>
    <p:sldId id="672" r:id="rId29"/>
    <p:sldId id="673" r:id="rId30"/>
    <p:sldId id="674" r:id="rId31"/>
    <p:sldId id="677" r:id="rId32"/>
    <p:sldId id="675" r:id="rId33"/>
    <p:sldId id="678" r:id="rId34"/>
    <p:sldId id="679" r:id="rId35"/>
    <p:sldId id="681" r:id="rId36"/>
    <p:sldId id="481" r:id="rId3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8DD4"/>
    <a:srgbClr val="C91911"/>
    <a:srgbClr val="0D4972"/>
    <a:srgbClr val="22B2B2"/>
    <a:srgbClr val="7F7F7F"/>
    <a:srgbClr val="C16E4E"/>
    <a:srgbClr val="5B9884"/>
    <a:srgbClr val="A6A6A6"/>
    <a:srgbClr val="00E100"/>
    <a:srgbClr val="17FF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autoAdjust="0"/>
    <p:restoredTop sz="88166" autoAdjust="0"/>
  </p:normalViewPr>
  <p:slideViewPr>
    <p:cSldViewPr snapToGrid="0">
      <p:cViewPr varScale="1">
        <p:scale>
          <a:sx n="65" d="100"/>
          <a:sy n="65" d="100"/>
        </p:scale>
        <p:origin x="1536" y="78"/>
      </p:cViewPr>
      <p:guideLst>
        <p:guide orient="horz" pos="2147"/>
        <p:guide pos="2880"/>
      </p:guideLst>
    </p:cSldViewPr>
  </p:slideViewPr>
  <p:outlineViewPr>
    <p:cViewPr>
      <p:scale>
        <a:sx n="33" d="100"/>
        <a:sy n="33" d="100"/>
      </p:scale>
      <p:origin x="0" y="-494"/>
    </p:cViewPr>
  </p:outlineViewPr>
  <p:notesTextViewPr>
    <p:cViewPr>
      <p:scale>
        <a:sx n="3" d="2"/>
        <a:sy n="3" d="2"/>
      </p:scale>
      <p:origin x="0" y="0"/>
    </p:cViewPr>
  </p:notesTextViewPr>
  <p:sorterViewPr>
    <p:cViewPr>
      <p:scale>
        <a:sx n="100" d="100"/>
        <a:sy n="100" d="100"/>
      </p:scale>
      <p:origin x="0" y="-265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BDFA71E-E581-4181-BE08-A3D5571B4684}" type="datetimeFigureOut">
              <a:rPr lang="zh-CN" altLang="en-US" smtClean="0"/>
              <a:t>2020/2/9</a:t>
            </a:fld>
            <a:endParaRPr lang="zh-CN" altLang="en-US"/>
          </a:p>
        </p:txBody>
      </p:sp>
      <p:sp>
        <p:nvSpPr>
          <p:cNvPr id="4" name="幻灯片图像占位符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59D6083-22A4-4AAF-930A-2E7676FF27FE}" type="slidenum">
              <a:rPr lang="zh-CN" altLang="en-US" smtClean="0"/>
              <a:t>‹#›</a:t>
            </a:fld>
            <a:endParaRPr lang="zh-CN" altLang="en-US"/>
          </a:p>
        </p:txBody>
      </p:sp>
    </p:spTree>
    <p:extLst>
      <p:ext uri="{BB962C8B-B14F-4D97-AF65-F5344CB8AC3E}">
        <p14:creationId xmlns:p14="http://schemas.microsoft.com/office/powerpoint/2010/main" val="3186041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159D6083-22A4-4AAF-930A-2E7676FF27FE}" type="slidenum">
              <a:rPr lang="zh-CN" altLang="en-US" smtClean="0"/>
              <a:t>1</a:t>
            </a:fld>
            <a:endParaRPr lang="zh-CN" altLang="en-US"/>
          </a:p>
        </p:txBody>
      </p:sp>
    </p:spTree>
    <p:extLst>
      <p:ext uri="{BB962C8B-B14F-4D97-AF65-F5344CB8AC3E}">
        <p14:creationId xmlns:p14="http://schemas.microsoft.com/office/powerpoint/2010/main" val="131344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首先用《诗学撷英》对用户输入的关键词进行扩展。《诗学撷英》中分组列出了诗词创作中常用的词和词组。通过这一扩展，可以得到一个和用户意图相关的目标词集合。基于该集合，利用拼凑法生成第一句诗。第二步，利用卷积神经网络（CNN）将第一句诗表示成一个句子向量，并基于该句子向量生成第二句诗。该生成基于一个递归神经网络（RNN），生成时将第一句诗的句子向量作为条件输入。依此类推，生成第三句时，用第一句和第二句的句子向量作为条件输入，生成第四句时用前三句的句子向量作为条件输入。</a:t>
            </a:r>
          </a:p>
        </p:txBody>
      </p:sp>
    </p:spTree>
    <p:extLst>
      <p:ext uri="{BB962C8B-B14F-4D97-AF65-F5344CB8AC3E}">
        <p14:creationId xmlns:p14="http://schemas.microsoft.com/office/powerpoint/2010/main" val="8150919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首先用《诗学撷英》对用户输入的关键词进行扩展。《诗学撷英》中分组列出了诗词创作中常用的词和词组。通过这一扩展，可以得到一个和用户意图相关的目标词集合。基于该集合，利用拼凑法生成第一句诗。第二步，利用卷积神经网络（CNN）将第一句诗表示成一个句子向量，并基于该句子向量生成第二句诗。该生成基于一个递归神经网络（RNN），生成时将第一句诗的句子向量作为条件输入。依此类推，生成第三句时，用第一句和第二句的句子向量作为条件输入，生成第四句时用前三句的句子向量作为条件输入。</a:t>
            </a:r>
          </a:p>
        </p:txBody>
      </p:sp>
    </p:spTree>
    <p:extLst>
      <p:ext uri="{BB962C8B-B14F-4D97-AF65-F5344CB8AC3E}">
        <p14:creationId xmlns:p14="http://schemas.microsoft.com/office/powerpoint/2010/main" val="2987186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1062076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13606881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1009563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40380590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2728721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4086319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27907195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45159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ACE1DC-34EF-4076-A07C-116356B79FDC}" type="slidenum">
              <a:rPr lang="zh-CN" altLang="en-US" smtClean="0"/>
              <a:t>3</a:t>
            </a:fld>
            <a:endParaRPr lang="zh-CN" altLang="en-US"/>
          </a:p>
        </p:txBody>
      </p:sp>
    </p:spTree>
    <p:extLst>
      <p:ext uri="{BB962C8B-B14F-4D97-AF65-F5344CB8AC3E}">
        <p14:creationId xmlns:p14="http://schemas.microsoft.com/office/powerpoint/2010/main" val="31676682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38233698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3083058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377473804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24926523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32888248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ACE1DC-34EF-4076-A07C-116356B79FDC}" type="slidenum">
              <a:rPr lang="zh-CN" altLang="en-US" smtClean="0"/>
              <a:t>26</a:t>
            </a:fld>
            <a:endParaRPr lang="zh-CN" altLang="en-US"/>
          </a:p>
        </p:txBody>
      </p:sp>
    </p:spTree>
    <p:extLst>
      <p:ext uri="{BB962C8B-B14F-4D97-AF65-F5344CB8AC3E}">
        <p14:creationId xmlns:p14="http://schemas.microsoft.com/office/powerpoint/2010/main" val="23525824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ACE1DC-34EF-4076-A07C-116356B79FDC}" type="slidenum">
              <a:rPr lang="zh-CN" altLang="en-US" smtClean="0"/>
              <a:t>27</a:t>
            </a:fld>
            <a:endParaRPr lang="zh-CN" altLang="en-US"/>
          </a:p>
        </p:txBody>
      </p:sp>
    </p:spTree>
    <p:extLst>
      <p:ext uri="{BB962C8B-B14F-4D97-AF65-F5344CB8AC3E}">
        <p14:creationId xmlns:p14="http://schemas.microsoft.com/office/powerpoint/2010/main" val="24191991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26536080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四色定理：任意一幅地图，不管多么复杂，都可以用四种颜色完成染色，并保证相邻国家不会同色。该问题由英国制图员Francis Guthrie 在1852 年提出，他发现在绘制英格兰地图时，只用四种颜色就可以了。四色问题困绕了数学家100 多年，直到1976 年，数学家Kenneth Appel 和Wolfgang Haken 借助计算机首次得到一个完整的证明，四色问题也终于成为四色定理[8]。一些科学家认为，与这一定理本身相比，“计算机证明” 这一点对数学界的意义更加重大，它表明计算机有可能成为数学家不可或缺的工具，就象显微镜对生物学家一样。</a:t>
            </a:r>
          </a:p>
        </p:txBody>
      </p:sp>
    </p:spTree>
    <p:extLst>
      <p:ext uri="{BB962C8B-B14F-4D97-AF65-F5344CB8AC3E}">
        <p14:creationId xmlns:p14="http://schemas.microsoft.com/office/powerpoint/2010/main" val="11680788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39633182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5ACE1DC-34EF-4076-A07C-116356B79FDC}" type="slidenum">
              <a:rPr lang="zh-CN" altLang="en-US" smtClean="0"/>
              <a:t>4</a:t>
            </a:fld>
            <a:endParaRPr lang="zh-CN" altLang="en-US"/>
          </a:p>
        </p:txBody>
      </p:sp>
    </p:spTree>
    <p:extLst>
      <p:ext uri="{BB962C8B-B14F-4D97-AF65-F5344CB8AC3E}">
        <p14:creationId xmlns:p14="http://schemas.microsoft.com/office/powerpoint/2010/main" val="40533785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368385199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41565939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b="1"/>
          </a:p>
        </p:txBody>
      </p:sp>
    </p:spTree>
    <p:extLst>
      <p:ext uri="{BB962C8B-B14F-4D97-AF65-F5344CB8AC3E}">
        <p14:creationId xmlns:p14="http://schemas.microsoft.com/office/powerpoint/2010/main" val="41490159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基于端对端记忆网络的阅读理解模型。其中黑色框是问题向量，红色框是由叙事文字生成的记忆体。黄色框是候选答案向量。蓝色框是由答案向量和问题向量一起预测答案的预测模型</a:t>
            </a:r>
          </a:p>
        </p:txBody>
      </p:sp>
    </p:spTree>
    <p:extLst>
      <p:ext uri="{BB962C8B-B14F-4D97-AF65-F5344CB8AC3E}">
        <p14:creationId xmlns:p14="http://schemas.microsoft.com/office/powerpoint/2010/main" val="31679345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b="1"/>
              <a:t>基于端对端记忆网络的阅读理解模型。其中黑色框是问题向量，红色框是由叙事文字生成的记忆体。黄色框是候选答案向量。蓝色框是由答案向量和问题向量一起预测答案的预测模型</a:t>
            </a:r>
          </a:p>
        </p:txBody>
      </p:sp>
    </p:spTree>
    <p:extLst>
      <p:ext uri="{BB962C8B-B14F-4D97-AF65-F5344CB8AC3E}">
        <p14:creationId xmlns:p14="http://schemas.microsoft.com/office/powerpoint/2010/main" val="18614048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5274695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6482073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203563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这种方法的基本思路是“熟读唐诗三百首，不会作诗也会吟”，只要见过的样例足够多，就可以通过对已有样例的重组来生成新诗。然而，这种机械拼凑的方法显然过于机器化了，既没有对句子意思的理解，也没有对规则的学习，因而生成的诗有明显的拼凑感，且语义不清晰，不连贯，欣赏价值较低。</a:t>
            </a:r>
          </a:p>
        </p:txBody>
      </p:sp>
    </p:spTree>
    <p:extLst>
      <p:ext uri="{BB962C8B-B14F-4D97-AF65-F5344CB8AC3E}">
        <p14:creationId xmlns:p14="http://schemas.microsoft.com/office/powerpoint/2010/main" val="835746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这种方法的基本思路是“熟读唐诗三百首，不会作诗也会吟”，只要见过的样例足够多，就可以通过对已有样例的重组来生成新诗。然而，这种机械拼凑的方法显然过于机器化了，既没有对句子意思的理解，也没有对规则的学习，因而生成的诗有明显的拼凑感，且语义不清晰，不连贯，欣赏价值较低。</a:t>
            </a:r>
          </a:p>
        </p:txBody>
      </p:sp>
    </p:spTree>
    <p:extLst>
      <p:ext uri="{BB962C8B-B14F-4D97-AF65-F5344CB8AC3E}">
        <p14:creationId xmlns:p14="http://schemas.microsoft.com/office/powerpoint/2010/main" val="9079745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首先用《诗学撷英》对用户输入的关键词进行扩展。《诗学撷英》中分组列出了诗词创作中常用的词和词组。通过这一扩展，可以得到一个和用户意图相关的目标词集合。基于该集合，利用拼凑法生成第一句诗。第二步，利用卷积神经网络（CNN）将第一句诗表示成一个句子向量，并基于该句子向量生成第二句诗。该生成基于一个递归神经网络（RNN），生成时将第一句诗的句子向量作为条件输入。依此类推，生成第三句时，用第一句和第二句的句子向量作为条件输入，生成第四句时用前三句的句子向量作为条件输入。</a:t>
            </a:r>
          </a:p>
        </p:txBody>
      </p:sp>
    </p:spTree>
    <p:extLst>
      <p:ext uri="{BB962C8B-B14F-4D97-AF65-F5344CB8AC3E}">
        <p14:creationId xmlns:p14="http://schemas.microsoft.com/office/powerpoint/2010/main" val="30170775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410B8529-1301-43C7-8EE8-D63737C6FB88}" type="datetimeFigureOut">
              <a:rPr lang="zh-CN" altLang="en-US" smtClean="0"/>
              <a:t>2020/2/9</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A4E39CBC-BDA1-4C40-8D16-FEF126CC398A}"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0B8529-1301-43C7-8EE8-D63737C6FB88}" type="datetimeFigureOut">
              <a:rPr lang="zh-CN" altLang="en-US" smtClean="0"/>
              <a:t>2020/2/9</a:t>
            </a:fld>
            <a:endParaRPr lang="zh-CN"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E39CBC-BDA1-4C40-8D16-FEF126CC398A}" type="slidenum">
              <a:rPr lang="zh-CN" altLang="en-US" smtClean="0"/>
              <a:t>‹#›</a:t>
            </a:fld>
            <a:endParaRPr lang="zh-CN" altLang="en-US"/>
          </a:p>
        </p:txBody>
      </p:sp>
      <p:pic>
        <p:nvPicPr>
          <p:cNvPr id="7" name="图片 6" descr="人工智能 书封面"/>
          <p:cNvPicPr>
            <a:picLocks noChangeAspect="1"/>
          </p:cNvPicPr>
          <p:nvPr userDrawn="1"/>
        </p:nvPicPr>
        <p:blipFill>
          <a:blip r:embed="rId13"/>
          <a:stretch>
            <a:fillRect/>
          </a:stretch>
        </p:blipFill>
        <p:spPr>
          <a:xfrm>
            <a:off x="-488315" y="-66675"/>
            <a:ext cx="3174365" cy="3174365"/>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jpe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064230" y="2675622"/>
            <a:ext cx="8248867" cy="1088741"/>
          </a:xfrm>
        </p:spPr>
        <p:txBody>
          <a:bodyPr>
            <a:noAutofit/>
          </a:bodyPr>
          <a:lstStyle/>
          <a:p>
            <a:r>
              <a:rPr lang="zh-CN" altLang="en-US" sz="3800" dirty="0" smtClean="0">
                <a:sym typeface="+mn-ea"/>
              </a:rPr>
              <a:t>学习你的思维</a:t>
            </a:r>
          </a:p>
        </p:txBody>
      </p:sp>
      <p:sp>
        <p:nvSpPr>
          <p:cNvPr id="3" name="副标题 2"/>
          <p:cNvSpPr>
            <a:spLocks noGrp="1"/>
          </p:cNvSpPr>
          <p:nvPr>
            <p:ph type="subTitle" idx="1"/>
          </p:nvPr>
        </p:nvSpPr>
        <p:spPr>
          <a:xfrm>
            <a:off x="1910872" y="5760720"/>
            <a:ext cx="6677501" cy="477415"/>
          </a:xfrm>
        </p:spPr>
        <p:txBody>
          <a:bodyPr>
            <a:normAutofit/>
          </a:bodyPr>
          <a:lstStyle/>
          <a:p>
            <a:pPr lvl="0" algn="r"/>
            <a:r>
              <a:rPr lang="en-US" altLang="zh-CN" dirty="0" smtClean="0">
                <a:solidFill>
                  <a:schemeClr val="bg1"/>
                </a:solidFill>
              </a:rPr>
              <a:t>Credit to </a:t>
            </a:r>
            <a:r>
              <a:rPr lang="en-US" altLang="zh-CN" dirty="0" err="1" smtClean="0">
                <a:solidFill>
                  <a:schemeClr val="bg1"/>
                </a:solidFill>
              </a:rPr>
              <a:t>Shiyue</a:t>
            </a:r>
            <a:r>
              <a:rPr lang="zh-CN" altLang="en-US" dirty="0" smtClean="0">
                <a:solidFill>
                  <a:schemeClr val="bg1"/>
                </a:solidFill>
              </a:rPr>
              <a:t> </a:t>
            </a:r>
            <a:r>
              <a:rPr lang="en-US" altLang="zh-CN" dirty="0" err="1" smtClean="0">
                <a:solidFill>
                  <a:schemeClr val="bg1"/>
                </a:solidFill>
              </a:rPr>
              <a:t>Zhang@Tsinghua</a:t>
            </a:r>
            <a:endParaRPr lang="en-US" altLang="zh-CN" dirty="0" smtClean="0">
              <a:solidFill>
                <a:schemeClr val="bg1"/>
              </a:solidFill>
            </a:endParaRPr>
          </a:p>
        </p:txBody>
      </p:sp>
      <p:sp>
        <p:nvSpPr>
          <p:cNvPr id="6" name="Rectangle 5"/>
          <p:cNvSpPr/>
          <p:nvPr/>
        </p:nvSpPr>
        <p:spPr>
          <a:xfrm>
            <a:off x="4794108" y="4084862"/>
            <a:ext cx="697627" cy="400110"/>
          </a:xfrm>
          <a:prstGeom prst="rect">
            <a:avLst/>
          </a:prstGeom>
        </p:spPr>
        <p:txBody>
          <a:bodyPr wrap="none">
            <a:spAutoFit/>
          </a:bodyPr>
          <a:lstStyle/>
          <a:p>
            <a:pPr algn="l"/>
            <a:r>
              <a:rPr lang="zh-CN" altLang="en-US" sz="2000" dirty="0" smtClean="0">
                <a:latin typeface="微软雅黑" panose="020B0503020204020204" pitchFamily="34" charset="-122"/>
                <a:ea typeface="微软雅黑" panose="020B0503020204020204" pitchFamily="34" charset="-122"/>
                <a:cs typeface="Arial Unicode MS" panose="020B0604020202020204" pitchFamily="34" charset="-122"/>
              </a:rPr>
              <a:t>利节</a:t>
            </a:r>
            <a:endParaRPr lang="zh-CN" altLang="en-US" sz="2000" dirty="0" smtClean="0">
              <a:latin typeface="微软雅黑" panose="020B0503020204020204" pitchFamily="34" charset="-122"/>
              <a:ea typeface="微软雅黑" panose="020B0503020204020204" pitchFamily="34" charset="-122"/>
              <a:cs typeface="Arial Unicode MS" panose="020B0604020202020204" pitchFamily="34" charset="-122"/>
              <a:sym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588895" y="1758950"/>
            <a:ext cx="6446520" cy="829945"/>
          </a:xfrm>
          <a:prstGeom prst="rect">
            <a:avLst/>
          </a:prstGeom>
          <a:noFill/>
        </p:spPr>
        <p:txBody>
          <a:bodyPr wrap="square" rtlCol="0" anchor="t">
            <a:spAutoFit/>
          </a:bodyPr>
          <a:lstStyle/>
          <a:p>
            <a:r>
              <a:rPr lang="en-US" altLang="zh-CN" sz="2400"/>
              <a:t>       </a:t>
            </a:r>
            <a:r>
              <a:rPr lang="zh-CN" altLang="en-US" sz="2400"/>
              <a:t>2014 年，爱丁堡大学的Zhang 等人首先提出了基于神经网络的古诗生成方法。</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pic>
        <p:nvPicPr>
          <p:cNvPr id="2" name="图片 1" descr="poem-zhang"/>
          <p:cNvPicPr>
            <a:picLocks noChangeAspect="1"/>
          </p:cNvPicPr>
          <p:nvPr/>
        </p:nvPicPr>
        <p:blipFill>
          <a:blip r:embed="rId4"/>
          <a:stretch>
            <a:fillRect/>
          </a:stretch>
        </p:blipFill>
        <p:spPr>
          <a:xfrm>
            <a:off x="115570" y="3415030"/>
            <a:ext cx="9116695" cy="296545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588895" y="1758950"/>
            <a:ext cx="6446520" cy="1198880"/>
          </a:xfrm>
          <a:prstGeom prst="rect">
            <a:avLst/>
          </a:prstGeom>
          <a:noFill/>
        </p:spPr>
        <p:txBody>
          <a:bodyPr wrap="square" rtlCol="0" anchor="t">
            <a:spAutoFit/>
          </a:bodyPr>
          <a:lstStyle/>
          <a:p>
            <a:r>
              <a:rPr lang="en-US" altLang="zh-CN" sz="2400"/>
              <a:t>       </a:t>
            </a:r>
            <a:r>
              <a:rPr lang="zh-CN" altLang="en-US" sz="2400"/>
              <a:t>缺点：上述生成过程是分步式的，比较复杂，不利于扩展到较灵活的诗词体例（如宋词）。</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pic>
        <p:nvPicPr>
          <p:cNvPr id="7" name="图片 6" descr="poem-zhang-2"/>
          <p:cNvPicPr>
            <a:picLocks noChangeAspect="1"/>
          </p:cNvPicPr>
          <p:nvPr/>
        </p:nvPicPr>
        <p:blipFill>
          <a:blip r:embed="rId4"/>
          <a:stretch>
            <a:fillRect/>
          </a:stretch>
        </p:blipFill>
        <p:spPr>
          <a:xfrm>
            <a:off x="4768850" y="2479675"/>
            <a:ext cx="4130040" cy="45497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588895" y="1758950"/>
            <a:ext cx="6446520" cy="2306955"/>
          </a:xfrm>
          <a:prstGeom prst="rect">
            <a:avLst/>
          </a:prstGeom>
          <a:noFill/>
        </p:spPr>
        <p:txBody>
          <a:bodyPr wrap="square" rtlCol="0" anchor="t">
            <a:spAutoFit/>
          </a:bodyPr>
          <a:lstStyle/>
          <a:p>
            <a:r>
              <a:rPr lang="en-US" altLang="zh-CN" sz="2400"/>
              <a:t>       </a:t>
            </a:r>
            <a:r>
              <a:rPr lang="zh-CN" altLang="en-US" sz="2400"/>
              <a:t>清华大学语音语言技术中心在2016 年了提出基于注意力机制的序列对序列模型来解决这一问题。这一模型将整首诗看成一个完整的汉字序列（包括断句符号），利用RNN 逐字生成整个序列，在生成每个字时都会利用注意力机制关注到用户关键词中应重点生成的语义。</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pic>
        <p:nvPicPr>
          <p:cNvPr id="2" name="图片 1" descr="poem"/>
          <p:cNvPicPr>
            <a:picLocks noChangeAspect="1"/>
          </p:cNvPicPr>
          <p:nvPr/>
        </p:nvPicPr>
        <p:blipFill>
          <a:blip r:embed="rId4"/>
          <a:stretch>
            <a:fillRect/>
          </a:stretch>
        </p:blipFill>
        <p:spPr>
          <a:xfrm>
            <a:off x="2588895" y="1964055"/>
            <a:ext cx="6301740" cy="487045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582295" y="2743200"/>
            <a:ext cx="8282305" cy="4154170"/>
          </a:xfrm>
          <a:prstGeom prst="rect">
            <a:avLst/>
          </a:prstGeom>
          <a:noFill/>
        </p:spPr>
        <p:txBody>
          <a:bodyPr wrap="square" rtlCol="0" anchor="t">
            <a:spAutoFit/>
          </a:bodyPr>
          <a:lstStyle/>
          <a:p>
            <a:r>
              <a:rPr lang="en-US" altLang="zh-CN" sz="2400"/>
              <a:t>       </a:t>
            </a:r>
            <a:r>
              <a:rPr lang="zh-CN" altLang="en-US" sz="2400">
                <a:sym typeface="+mn-ea"/>
              </a:rPr>
              <a:t>其中编码器是一个双向RNN 模型，负责将用户输入的关键词“春花秋月何时了” 编码成一个隐藏向量序列（图下方的矩形序列），该向量序列包含了用户的生成意图。在生成过程中，一个单向RNN 网络递归运行，逐字生成整首诗。在生成每一个字的时候，注意力机制对编码器给出的隐藏向量进行查看，找到与当前生成状态最相关的</a:t>
            </a:r>
            <a:r>
              <a:rPr lang="zh-CN" altLang="en-US" sz="2400"/>
              <a:t>用户意图，利用这一信息指导下一个字的生成。在生成过程中，需要强制加</a:t>
            </a:r>
          </a:p>
          <a:p>
            <a:r>
              <a:rPr lang="zh-CN" altLang="en-US" sz="2400"/>
              <a:t>入断句、押韵、平仄等诗词规则。通过这一生成方式，可以保证生成的字串既能最大程度地符合诗词规则，又能使生成围绕用户的意图展开。同时，这一模型简单灵活，可以用来生成各种体例的诗或词。</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568960" y="2914015"/>
            <a:ext cx="8282305" cy="2676525"/>
          </a:xfrm>
          <a:prstGeom prst="rect">
            <a:avLst/>
          </a:prstGeom>
          <a:noFill/>
        </p:spPr>
        <p:txBody>
          <a:bodyPr wrap="square" rtlCol="0" anchor="t">
            <a:spAutoFit/>
          </a:bodyPr>
          <a:lstStyle/>
          <a:p>
            <a:r>
              <a:rPr lang="en-US" altLang="zh-CN" sz="2400"/>
              <a:t>       </a:t>
            </a:r>
            <a:r>
              <a:rPr lang="zh-CN" altLang="en-US" sz="2400"/>
              <a:t>2016 年3 月，清华大学语音语言技术中心做了一组实验，实验中该中心研发的作诗机器人“薇薇” 和一些网络诗人就同一主题进行创作，并邀请北大、社科院等单位的诗词专家进行品评。实验结果发现，在得分最高的十篇作品里，薇薇的作品占了三篇，而且得分最高的一首作品正是薇薇创作</a:t>
            </a:r>
          </a:p>
          <a:p>
            <a:r>
              <a:rPr lang="zh-CN" altLang="en-US" sz="2400"/>
              <a:t>。同时，该研究还发现，薇薇的作品中有31% 被专家认为是人写的。因此，研究组宣布薇薇通过了图灵测试。</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pic>
        <p:nvPicPr>
          <p:cNvPr id="2" name="图片 1" descr="flower"/>
          <p:cNvPicPr>
            <a:picLocks noChangeAspect="1"/>
          </p:cNvPicPr>
          <p:nvPr/>
        </p:nvPicPr>
        <p:blipFill>
          <a:blip r:embed="rId4"/>
          <a:stretch>
            <a:fillRect/>
          </a:stretch>
        </p:blipFill>
        <p:spPr>
          <a:xfrm>
            <a:off x="3346450" y="2527300"/>
            <a:ext cx="3354705" cy="33026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pic>
        <p:nvPicPr>
          <p:cNvPr id="5" name="图片 4" descr="IMG_3640(20191211-182844)"/>
          <p:cNvPicPr>
            <a:picLocks noChangeAspect="1"/>
          </p:cNvPicPr>
          <p:nvPr/>
        </p:nvPicPr>
        <p:blipFill>
          <a:blip r:embed="rId4"/>
          <a:stretch>
            <a:fillRect/>
          </a:stretch>
        </p:blipFill>
        <p:spPr>
          <a:xfrm>
            <a:off x="5255895" y="2939415"/>
            <a:ext cx="3652520" cy="3652520"/>
          </a:xfrm>
          <a:prstGeom prst="rect">
            <a:avLst/>
          </a:prstGeom>
        </p:spPr>
      </p:pic>
      <p:pic>
        <p:nvPicPr>
          <p:cNvPr id="6" name="图片 5" descr="IMG_3639(20191211-182807)"/>
          <p:cNvPicPr>
            <a:picLocks noChangeAspect="1"/>
          </p:cNvPicPr>
          <p:nvPr/>
        </p:nvPicPr>
        <p:blipFill>
          <a:blip r:embed="rId5"/>
          <a:stretch>
            <a:fillRect/>
          </a:stretch>
        </p:blipFill>
        <p:spPr>
          <a:xfrm>
            <a:off x="631825" y="3021330"/>
            <a:ext cx="3748405" cy="3748405"/>
          </a:xfrm>
          <a:prstGeom prst="rect">
            <a:avLst/>
          </a:prstGeom>
        </p:spPr>
      </p:pic>
      <p:sp>
        <p:nvSpPr>
          <p:cNvPr id="7" name="文本框 6"/>
          <p:cNvSpPr txBox="1"/>
          <p:nvPr/>
        </p:nvSpPr>
        <p:spPr>
          <a:xfrm>
            <a:off x="2588895" y="1818005"/>
            <a:ext cx="2837815" cy="1198880"/>
          </a:xfrm>
          <a:prstGeom prst="rect">
            <a:avLst/>
          </a:prstGeom>
          <a:noFill/>
        </p:spPr>
        <p:txBody>
          <a:bodyPr wrap="square" rtlCol="0" anchor="t">
            <a:spAutoFit/>
          </a:bodyPr>
          <a:lstStyle/>
          <a:p>
            <a:r>
              <a:rPr lang="zh-CN" altLang="en-US" sz="2400">
                <a:sym typeface="+mn-ea"/>
              </a:rPr>
              <a:t>扫一扫，让人工智能做一首关于你的诗和对联。</a:t>
            </a:r>
          </a:p>
        </p:txBody>
      </p:sp>
      <p:sp>
        <p:nvSpPr>
          <p:cNvPr id="8" name="标题 7"/>
          <p:cNvSpPr>
            <a:spLocks noGrp="1"/>
          </p:cNvSpPr>
          <p:nvPr>
            <p:ph type="title"/>
          </p:nvPr>
        </p:nvSpPr>
        <p:spPr>
          <a:xfrm>
            <a:off x="5986628" y="152022"/>
            <a:ext cx="3284885" cy="1172371"/>
          </a:xfrm>
        </p:spPr>
        <p:txBody>
          <a:bodyPr/>
          <a:lstStyle/>
          <a:p>
            <a:r>
              <a:rPr kumimoji="1" lang="zh-CN" altLang="en-US" sz="2400" dirty="0" smtClean="0"/>
              <a:t>体验“薇你写诗”</a:t>
            </a:r>
            <a:endParaRPr kumimoji="1" lang="zh-CN" altLang="en-US" sz="2400" dirty="0"/>
          </a:p>
        </p:txBody>
      </p:sp>
      <p:sp>
        <p:nvSpPr>
          <p:cNvPr id="9" name="文本占位符 8"/>
          <p:cNvSpPr>
            <a:spLocks noGrp="1"/>
          </p:cNvSpPr>
          <p:nvPr>
            <p:ph type="body" idx="1"/>
          </p:nvPr>
        </p:nvSpPr>
        <p:spPr>
          <a:xfrm>
            <a:off x="5589742" y="1157287"/>
            <a:ext cx="3582935" cy="1051870"/>
          </a:xfrm>
        </p:spPr>
        <p:txBody>
          <a:bodyPr/>
          <a:lstStyle/>
          <a:p>
            <a:pPr marL="50800" indent="0">
              <a:buNone/>
            </a:pPr>
            <a:r>
              <a:rPr kumimoji="1" lang="zh-CN" altLang="en-US" sz="2400" dirty="0" smtClean="0"/>
              <a:t>微信公众号</a:t>
            </a:r>
            <a:r>
              <a:rPr kumimoji="1" lang="en-US" altLang="zh-CN" sz="2400" dirty="0" smtClean="0"/>
              <a:t> </a:t>
            </a:r>
            <a:r>
              <a:rPr kumimoji="1" lang="zh-CN" altLang="en-US" sz="2400" dirty="0" smtClean="0"/>
              <a:t>：</a:t>
            </a:r>
            <a:r>
              <a:rPr kumimoji="1" lang="zh-CN" altLang="en-US" sz="2400" dirty="0" smtClean="0">
                <a:solidFill>
                  <a:srgbClr val="FF0000"/>
                </a:solidFill>
              </a:rPr>
              <a:t>清语赋</a:t>
            </a:r>
            <a:endParaRPr kumimoji="1" lang="en-US" altLang="zh-CN" sz="2400" dirty="0" smtClean="0">
              <a:solidFill>
                <a:srgbClr val="FF0000"/>
              </a:solidFill>
            </a:endParaRPr>
          </a:p>
          <a:p>
            <a:pPr marL="50800" indent="0">
              <a:buNone/>
            </a:pPr>
            <a:r>
              <a:rPr kumimoji="1" lang="zh-CN" altLang="en-US" sz="2400" dirty="0" smtClean="0">
                <a:solidFill>
                  <a:srgbClr val="000000"/>
                </a:solidFill>
              </a:rPr>
              <a:t>微信小程序：</a:t>
            </a:r>
            <a:r>
              <a:rPr kumimoji="1" lang="zh-CN" altLang="en-US" sz="2400" dirty="0">
                <a:solidFill>
                  <a:srgbClr val="FF0000"/>
                </a:solidFill>
              </a:rPr>
              <a:t>清语赋</a:t>
            </a:r>
            <a:endParaRPr kumimoji="1" lang="en-US" altLang="zh-CN" sz="2400" dirty="0">
              <a:solidFill>
                <a:srgbClr val="FF0000"/>
              </a:solidFill>
            </a:endParaRPr>
          </a:p>
          <a:p>
            <a:pPr marL="50800" indent="0">
              <a:buNone/>
            </a:pPr>
            <a:endParaRPr kumimoji="1" lang="en-US" altLang="zh-CN" sz="2400" dirty="0" smtClean="0">
              <a:solidFill>
                <a:srgbClr val="FF0000"/>
              </a:solidFill>
            </a:endParaRPr>
          </a:p>
          <a:p>
            <a:pPr marL="50800" indent="0">
              <a:buNone/>
            </a:pPr>
            <a:endParaRPr kumimoji="1" lang="zh-CN" altLang="en-US" sz="2400" dirty="0">
              <a:solidFill>
                <a:srgbClr val="FF0000"/>
              </a:solidFill>
            </a:endParaRPr>
          </a:p>
        </p:txBody>
      </p:sp>
      <p:pic>
        <p:nvPicPr>
          <p:cNvPr id="10" name="Shape 91"/>
          <p:cNvPicPr preferRelativeResize="0"/>
          <p:nvPr/>
        </p:nvPicPr>
        <p:blipFill rotWithShape="1">
          <a:blip r:embed="rId6"/>
          <a:srcRect/>
          <a:stretch>
            <a:fillRect/>
          </a:stretch>
        </p:blipFill>
        <p:spPr>
          <a:xfrm>
            <a:off x="271250" y="56317"/>
            <a:ext cx="2008140" cy="1267252"/>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529590" y="3202305"/>
            <a:ext cx="8282305" cy="1938020"/>
          </a:xfrm>
          <a:prstGeom prst="rect">
            <a:avLst/>
          </a:prstGeom>
          <a:noFill/>
        </p:spPr>
        <p:txBody>
          <a:bodyPr wrap="square" rtlCol="0" anchor="t">
            <a:spAutoFit/>
          </a:bodyPr>
          <a:lstStyle/>
          <a:p>
            <a:r>
              <a:rPr lang="en-US" altLang="zh-CN" sz="2400"/>
              <a:t>       </a:t>
            </a:r>
            <a:r>
              <a:rPr lang="zh-CN" altLang="en-US" sz="2400"/>
              <a:t>2015 年6 月，谷歌的研究员Alexander Mordvintsev 及其两位同事在Google AI Blog 上贴出一篇博文，介绍了他们在深度神经网络可视化方面的工作。他们发现，对于一个用于图片分类的DNN，可以通过一种称为“Creation by Refinment” 的方法来观察该网络对某一概念的学习情况。</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2676525"/>
          </a:xfrm>
          <a:prstGeom prst="rect">
            <a:avLst/>
          </a:prstGeom>
          <a:noFill/>
        </p:spPr>
        <p:txBody>
          <a:bodyPr wrap="square" rtlCol="0" anchor="t">
            <a:spAutoFit/>
          </a:bodyPr>
          <a:lstStyle/>
          <a:p>
            <a:r>
              <a:rPr lang="en-US" altLang="zh-CN" sz="2400"/>
              <a:t>      </a:t>
            </a:r>
            <a:r>
              <a:rPr sz="2400"/>
              <a:t>例子，如果我们手头有一个用来识别动物的网络，输出目标是各种动物。现在我们想分析一下这个网络会把什么样的图片认成“海星”。Mordvintsev采用的办法是从一张随机噪声图片出发，不断调整该图片，使得网络在“海星” 这一输出节点上的激发值越来越大。当调整到一定程度时，这张图片就会越来越像一只海星</a:t>
            </a:r>
            <a:r>
              <a:rPr lang="zh-CN" sz="2400"/>
              <a:t>。</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pic>
        <p:nvPicPr>
          <p:cNvPr id="2" name="图片 1" descr="star"/>
          <p:cNvPicPr>
            <a:picLocks noChangeAspect="1"/>
          </p:cNvPicPr>
          <p:nvPr/>
        </p:nvPicPr>
        <p:blipFill>
          <a:blip r:embed="rId4"/>
          <a:stretch>
            <a:fillRect/>
          </a:stretch>
        </p:blipFill>
        <p:spPr>
          <a:xfrm>
            <a:off x="1895475" y="4430395"/>
            <a:ext cx="6256655" cy="242316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751455" y="1167765"/>
            <a:ext cx="6057900" cy="2006600"/>
          </a:xfrm>
        </p:spPr>
        <p:txBody>
          <a:bodyPr>
            <a:noAutofit/>
          </a:bodyPr>
          <a:lstStyle/>
          <a:p>
            <a:pPr marL="0" indent="0">
              <a:buNone/>
            </a:pPr>
            <a:r>
              <a:rPr lang="en-US" altLang="zh-CN" sz="2400"/>
              <a:t>       </a:t>
            </a:r>
            <a:r>
              <a:rPr lang="zh-CN" altLang="en-US" sz="2400"/>
              <a:t>思维是人类区别于其它动物的基本特征。</a:t>
            </a:r>
          </a:p>
        </p:txBody>
      </p:sp>
      <p:sp>
        <p:nvSpPr>
          <p:cNvPr id="4" name="文本框 3"/>
          <p:cNvSpPr txBox="1"/>
          <p:nvPr/>
        </p:nvSpPr>
        <p:spPr>
          <a:xfrm>
            <a:off x="2554605" y="2293620"/>
            <a:ext cx="6254750" cy="3784600"/>
          </a:xfrm>
          <a:prstGeom prst="rect">
            <a:avLst/>
          </a:prstGeom>
          <a:noFill/>
        </p:spPr>
        <p:txBody>
          <a:bodyPr wrap="square" rtlCol="0" anchor="t">
            <a:spAutoFit/>
          </a:bodyPr>
          <a:lstStyle/>
          <a:p>
            <a:r>
              <a:rPr lang="en-US" altLang="zh-CN" sz="2400"/>
              <a:t>        </a:t>
            </a:r>
            <a:r>
              <a:rPr lang="zh-CN" altLang="en-US" sz="2400"/>
              <a:t>与感性认识不同，思维具有抽象性和间接性。抽象性是指从事物中获得共性特征的能力。例如，人们从一个太阳、两个苹果、三张椅子等抽象出“数” 的概念，从红的太阳、绿的苹果、黄的椅子等抽象出“颜色” 的概念。抽象性体现了思维的归纳能力。间接性是指以其它事物或现象为媒介对目标事物进行推论的能力。</a:t>
            </a:r>
          </a:p>
          <a:p>
            <a:endParaRPr lang="zh-CN" altLang="en-US" sz="2400"/>
          </a:p>
          <a:p>
            <a:r>
              <a:rPr lang="zh-CN" altLang="en-US" sz="2400"/>
              <a:t>思维包括形象思维和逻辑思维。</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2676525"/>
          </a:xfrm>
          <a:prstGeom prst="rect">
            <a:avLst/>
          </a:prstGeom>
          <a:noFill/>
        </p:spPr>
        <p:txBody>
          <a:bodyPr wrap="square" rtlCol="0" anchor="t">
            <a:spAutoFit/>
          </a:bodyPr>
          <a:lstStyle/>
          <a:p>
            <a:r>
              <a:rPr lang="en-US" altLang="zh-CN" sz="2400"/>
              <a:t>      </a:t>
            </a:r>
            <a:r>
              <a:rPr sz="2400"/>
              <a:t>当谷歌的研究员们让神经网络做“自我暗示” 时，机器生成了更迷幻的图像，类似于人做梦时看到的场景。具体来说，将一幅图片输入到神经网络中，如果发现某个神经元节点的激发值比较大，那就调整图片让这个节点的激发值更大一些。反映到图片上，相当于对该神经元节点所代表的模式进行了强化。</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pic>
        <p:nvPicPr>
          <p:cNvPr id="5" name="图片 4" descr="dream-1"/>
          <p:cNvPicPr>
            <a:picLocks noChangeAspect="1"/>
          </p:cNvPicPr>
          <p:nvPr/>
        </p:nvPicPr>
        <p:blipFill>
          <a:blip r:embed="rId4"/>
          <a:stretch>
            <a:fillRect/>
          </a:stretch>
        </p:blipFill>
        <p:spPr>
          <a:xfrm>
            <a:off x="1602105" y="4299585"/>
            <a:ext cx="6843395" cy="2499360"/>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1568450"/>
          </a:xfrm>
          <a:prstGeom prst="rect">
            <a:avLst/>
          </a:prstGeom>
          <a:noFill/>
        </p:spPr>
        <p:txBody>
          <a:bodyPr wrap="square" rtlCol="0" anchor="t">
            <a:spAutoFit/>
          </a:bodyPr>
          <a:lstStyle/>
          <a:p>
            <a:r>
              <a:rPr lang="en-US" altLang="zh-CN" sz="2400"/>
              <a:t>      </a:t>
            </a:r>
            <a:r>
              <a:rPr sz="2400"/>
              <a:t>如果我们对高层节点进行强化，则会得到更有趣的结果。因为高层节点代表了抽象的、复杂的特征，如某种动物的轮廓、形态等，对这些特征进行强化将产生梦幻般的效果。</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pic>
        <p:nvPicPr>
          <p:cNvPr id="2" name="图片 1" descr="dream-2"/>
          <p:cNvPicPr>
            <a:picLocks noChangeAspect="1"/>
          </p:cNvPicPr>
          <p:nvPr/>
        </p:nvPicPr>
        <p:blipFill>
          <a:blip r:embed="rId4"/>
          <a:stretch>
            <a:fillRect/>
          </a:stretch>
        </p:blipFill>
        <p:spPr>
          <a:xfrm>
            <a:off x="925195" y="3222625"/>
            <a:ext cx="7829550" cy="3963035"/>
          </a:xfrm>
          <a:prstGeom prst="rect">
            <a:avLst/>
          </a:prstGeo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4523105"/>
          </a:xfrm>
          <a:prstGeom prst="rect">
            <a:avLst/>
          </a:prstGeom>
          <a:noFill/>
        </p:spPr>
        <p:txBody>
          <a:bodyPr wrap="square" rtlCol="0" anchor="t">
            <a:spAutoFit/>
          </a:bodyPr>
          <a:lstStyle/>
          <a:p>
            <a:r>
              <a:rPr lang="en-US" altLang="zh-CN" sz="2400"/>
              <a:t>      </a:t>
            </a:r>
            <a:r>
              <a:rPr sz="2400"/>
              <a:t>从一幅蓝天图片出发，通过神经网络，机器会在某些节点上产生较大的激发。因为该神经网络是用来区分动物的，这些节点事实上对应着某些动物形象。这些高激发值显然是对图片的误读，因为该图片是蓝天，并不包含任何动物。然而，它们确实对应了图片中某些看起来像是动物的轮廓，如某些云朵看起来像鸟的翅膀等。当我们对</a:t>
            </a:r>
          </a:p>
          <a:p>
            <a:r>
              <a:rPr sz="2400"/>
              <a:t>这些特征进行强化时，就会在图片中显现出这些动物的轮廓来。按照谷歌工程师的说法，这类似于我们小时候盯着云朵看，偶尔会发现一些类似动物的图案，然后越看越像，越看越迷乱，即产生了自我暗示。</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4523105"/>
          </a:xfrm>
          <a:prstGeom prst="rect">
            <a:avLst/>
          </a:prstGeom>
          <a:noFill/>
        </p:spPr>
        <p:txBody>
          <a:bodyPr wrap="square" rtlCol="0" anchor="t">
            <a:spAutoFit/>
          </a:bodyPr>
          <a:lstStyle/>
          <a:p>
            <a:r>
              <a:rPr lang="en-US" altLang="zh-CN" sz="2400"/>
              <a:t>      </a:t>
            </a:r>
            <a:r>
              <a:rPr sz="2400"/>
              <a:t>从一幅蓝天图片出发，通过神经网络，机器会在某些节点上产生较大的激发。因为该神经网络是用来区分动物的，这些节点事实上对应着某些动物形象。这些高激发值显然是对图片的误读，因为该图片是蓝天，并不包含任何动物。然而，它们确实对应了图片中某些看起来像是动物的轮廓，如某些云朵看起来像鸟的翅膀等。当我们对</a:t>
            </a:r>
          </a:p>
          <a:p>
            <a:r>
              <a:rPr sz="2400"/>
              <a:t>这些特征进行强化时，就会在图片中显现出这些动物的轮廓来。按照谷歌工程师的说法，这类似于我们小时候盯着云朵看，偶尔会发现一些类似动物的图案，然后越看越像，越看越迷乱，即产生了自我暗示。</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pic>
        <p:nvPicPr>
          <p:cNvPr id="2" name="图片 1" descr="dream-4"/>
          <p:cNvPicPr>
            <a:picLocks noChangeAspect="1"/>
          </p:cNvPicPr>
          <p:nvPr/>
        </p:nvPicPr>
        <p:blipFill>
          <a:blip r:embed="rId4"/>
          <a:stretch>
            <a:fillRect/>
          </a:stretch>
        </p:blipFill>
        <p:spPr>
          <a:xfrm>
            <a:off x="2359025" y="1326515"/>
            <a:ext cx="6843395" cy="5593715"/>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4523105"/>
          </a:xfrm>
          <a:prstGeom prst="rect">
            <a:avLst/>
          </a:prstGeom>
          <a:noFill/>
        </p:spPr>
        <p:txBody>
          <a:bodyPr wrap="square" rtlCol="0" anchor="t">
            <a:spAutoFit/>
          </a:bodyPr>
          <a:lstStyle/>
          <a:p>
            <a:r>
              <a:rPr lang="en-US" altLang="zh-CN" sz="2400"/>
              <a:t>      </a:t>
            </a:r>
            <a:r>
              <a:rPr sz="2400"/>
              <a:t>从一幅蓝天图片出发，通过神经网络，机器会在某些节点上产生较大的激发。因为该神经网络是用来区分动物的，这些节点事实上对应着某些动物形象。这些高激发值显然是对图片的误读，因为该图片是蓝天，并不包含任何动物。然而，它们确实对应了图片中某些看起来像是动物的轮廓，如某些云朵看起来像鸟的翅膀等。当我们对</a:t>
            </a:r>
          </a:p>
          <a:p>
            <a:r>
              <a:rPr sz="2400"/>
              <a:t>这些特征进行强化时，就会在图片中显现出这些动物的轮廓来。按照谷歌工程师的说法，这类似于我们小时候盯着云朵看，偶尔会发现一些类似动物的图案，然后越看越像，越看越迷乱，即产生了自我暗示。</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pic>
        <p:nvPicPr>
          <p:cNvPr id="5" name="图片 4" descr="dream-5"/>
          <p:cNvPicPr>
            <a:picLocks noChangeAspect="1"/>
          </p:cNvPicPr>
          <p:nvPr/>
        </p:nvPicPr>
        <p:blipFill>
          <a:blip r:embed="rId4"/>
          <a:stretch>
            <a:fillRect/>
          </a:stretch>
        </p:blipFill>
        <p:spPr>
          <a:xfrm>
            <a:off x="1234440" y="1758950"/>
            <a:ext cx="7939405" cy="5062220"/>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4523105"/>
          </a:xfrm>
          <a:prstGeom prst="rect">
            <a:avLst/>
          </a:prstGeom>
          <a:noFill/>
        </p:spPr>
        <p:txBody>
          <a:bodyPr wrap="square" rtlCol="0" anchor="t">
            <a:spAutoFit/>
          </a:bodyPr>
          <a:lstStyle/>
          <a:p>
            <a:r>
              <a:rPr lang="en-US" altLang="zh-CN" sz="2400"/>
              <a:t>      </a:t>
            </a:r>
            <a:r>
              <a:rPr sz="2400"/>
              <a:t>从一幅蓝天图片出发，通过神经网络，机器会在某些节点上产生较大的激发。因为该神经网络是用来区分动物的，这些节点事实上对应着某些动物形象。这些高激发值显然是对图片的误读，因为该图片是蓝天，并不包含任何动物。然而，它们确实对应了图片中某些看起来像是动物的轮廓，如某些云朵看起来像鸟的翅膀等。当我们对</a:t>
            </a:r>
          </a:p>
          <a:p>
            <a:r>
              <a:rPr sz="2400"/>
              <a:t>这些特征进行强化时，就会在图片中显现出这些动物的轮廓来。按照谷歌工程师的说法，这类似于我们小时候盯着云朵看，偶尔会发现一些类似动物的图案，然后越看越像，越看越迷乱，即产生了自我暗示。</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Deep Dream</a:t>
            </a:r>
          </a:p>
        </p:txBody>
      </p:sp>
      <p:pic>
        <p:nvPicPr>
          <p:cNvPr id="5" name="图片 4" descr="dream-6"/>
          <p:cNvPicPr>
            <a:picLocks noChangeAspect="1"/>
          </p:cNvPicPr>
          <p:nvPr/>
        </p:nvPicPr>
        <p:blipFill>
          <a:blip r:embed="rId4"/>
          <a:stretch>
            <a:fillRect/>
          </a:stretch>
        </p:blipFill>
        <p:spPr>
          <a:xfrm>
            <a:off x="232410" y="1857375"/>
            <a:ext cx="8956675" cy="514794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PageNum"/>
          <p:cNvSpPr/>
          <p:nvPr/>
        </p:nvSpPr>
        <p:spPr>
          <a:xfrm>
            <a:off x="0" y="5943600"/>
            <a:ext cx="338667" cy="57150"/>
          </a:xfrm>
          <a:prstGeom prst="rect">
            <a:avLst/>
          </a:prstGeom>
          <a:solidFill>
            <a:srgbClr val="A0A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itle 1"/>
          <p:cNvSpPr>
            <a:spLocks noGrp="1"/>
          </p:cNvSpPr>
          <p:nvPr>
            <p:ph type="title" idx="4294967295"/>
          </p:nvPr>
        </p:nvSpPr>
        <p:spPr>
          <a:xfrm>
            <a:off x="4455795" y="1220470"/>
            <a:ext cx="5183505" cy="1207135"/>
          </a:xfrm>
        </p:spPr>
        <p:txBody>
          <a:bodyPr/>
          <a:lstStyle/>
          <a:p>
            <a:r>
              <a:rPr lang="zh-CN" altLang="en-US" dirty="0"/>
              <a:t>目  录</a:t>
            </a:r>
            <a:endParaRPr lang="en-US" dirty="0"/>
          </a:p>
        </p:txBody>
      </p:sp>
      <p:sp>
        <p:nvSpPr>
          <p:cNvPr id="4" name="Content Placeholder 2"/>
          <p:cNvSpPr>
            <a:spLocks noGrp="1"/>
          </p:cNvSpPr>
          <p:nvPr/>
        </p:nvSpPr>
        <p:spPr>
          <a:xfrm>
            <a:off x="3477101" y="2654141"/>
            <a:ext cx="3830955" cy="3037999"/>
          </a:xfrm>
          <a:prstGeom prst="rect">
            <a:avLst/>
          </a:prstGeom>
        </p:spPr>
        <p:txBody>
          <a:bodyPr vert="horz" lIns="68580" tIns="34290" rIns="68580" bIns="3429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a:buFont typeface="Wingdings" panose="05000000000000000000" charset="0"/>
              <a:buChar char=""/>
            </a:pPr>
            <a:r>
              <a:rPr lang="zh-CN" altLang="en-US" dirty="0" smtClean="0"/>
              <a:t>形象思维</a:t>
            </a:r>
          </a:p>
          <a:p>
            <a:pPr>
              <a:buFont typeface="Wingdings" panose="05000000000000000000" charset="0"/>
              <a:buChar char=""/>
            </a:pPr>
            <a:r>
              <a:rPr lang="zh-CN" altLang="en-US" dirty="0" smtClean="0"/>
              <a:t>逻辑思维</a:t>
            </a:r>
          </a:p>
          <a:p>
            <a:pPr marL="0" indent="0">
              <a:buFont typeface="Wingdings" panose="05000000000000000000" charset="0"/>
              <a:buNone/>
            </a:pPr>
            <a:endParaRPr lang="zh-CN" altLang="en-US" dirty="0"/>
          </a:p>
          <a:p>
            <a:pPr marL="0" indent="0">
              <a:buFont typeface="Wingdings" panose="05000000000000000000" charset="0"/>
              <a:buNone/>
            </a:pPr>
            <a:endParaRPr lang="zh-CN" altLang="en-US" dirty="0">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PageNum"/>
          <p:cNvSpPr/>
          <p:nvPr/>
        </p:nvSpPr>
        <p:spPr>
          <a:xfrm>
            <a:off x="0" y="5943600"/>
            <a:ext cx="338667" cy="57150"/>
          </a:xfrm>
          <a:prstGeom prst="rect">
            <a:avLst/>
          </a:prstGeom>
          <a:solidFill>
            <a:srgbClr val="A0A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itle 1"/>
          <p:cNvSpPr>
            <a:spLocks noGrp="1"/>
          </p:cNvSpPr>
          <p:nvPr>
            <p:ph type="title" idx="4294967295"/>
          </p:nvPr>
        </p:nvSpPr>
        <p:spPr>
          <a:xfrm>
            <a:off x="4455795" y="1220470"/>
            <a:ext cx="5183505" cy="1207135"/>
          </a:xfrm>
        </p:spPr>
        <p:txBody>
          <a:bodyPr/>
          <a:lstStyle/>
          <a:p>
            <a:r>
              <a:rPr lang="zh-CN" altLang="en-US" dirty="0"/>
              <a:t>目  录</a:t>
            </a:r>
            <a:endParaRPr lang="en-US" dirty="0"/>
          </a:p>
        </p:txBody>
      </p:sp>
      <p:sp>
        <p:nvSpPr>
          <p:cNvPr id="4" name="Content Placeholder 2"/>
          <p:cNvSpPr>
            <a:spLocks noGrp="1"/>
          </p:cNvSpPr>
          <p:nvPr/>
        </p:nvSpPr>
        <p:spPr>
          <a:xfrm>
            <a:off x="3477101" y="2654141"/>
            <a:ext cx="3830955" cy="3037999"/>
          </a:xfrm>
          <a:prstGeom prst="rect">
            <a:avLst/>
          </a:prstGeom>
        </p:spPr>
        <p:txBody>
          <a:bodyPr vert="horz" lIns="68580" tIns="34290" rIns="68580" bIns="3429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a:buFont typeface="Wingdings" panose="05000000000000000000" charset="0"/>
              <a:buChar char=""/>
            </a:pPr>
            <a:r>
              <a:rPr lang="zh-CN" altLang="en-US" dirty="0" smtClean="0"/>
              <a:t>形象思维</a:t>
            </a:r>
          </a:p>
          <a:p>
            <a:pPr>
              <a:buFont typeface="Wingdings" panose="05000000000000000000" charset="0"/>
              <a:buChar char=""/>
            </a:pPr>
            <a:r>
              <a:rPr lang="zh-CN" altLang="en-US" dirty="0" smtClean="0">
                <a:solidFill>
                  <a:srgbClr val="FF0000"/>
                </a:solidFill>
              </a:rPr>
              <a:t>逻辑思维</a:t>
            </a:r>
            <a:endParaRPr lang="zh-CN" altLang="en-US" dirty="0" smtClean="0"/>
          </a:p>
          <a:p>
            <a:pPr marL="0" indent="0">
              <a:buFont typeface="Wingdings" panose="05000000000000000000" charset="0"/>
              <a:buNone/>
            </a:pPr>
            <a:endParaRPr lang="zh-CN" altLang="en-US" dirty="0"/>
          </a:p>
          <a:p>
            <a:pPr marL="0" indent="0">
              <a:buFont typeface="Wingdings" panose="05000000000000000000" charset="0"/>
              <a:buNone/>
            </a:pPr>
            <a:endParaRPr lang="zh-CN" altLang="en-US" dirty="0">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逻辑思维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2306955"/>
          </a:xfrm>
          <a:prstGeom prst="rect">
            <a:avLst/>
          </a:prstGeom>
          <a:noFill/>
        </p:spPr>
        <p:txBody>
          <a:bodyPr wrap="square" rtlCol="0" anchor="t">
            <a:spAutoFit/>
          </a:bodyPr>
          <a:lstStyle/>
          <a:p>
            <a:r>
              <a:rPr lang="en-US" altLang="zh-CN" sz="2400"/>
              <a:t>      </a:t>
            </a:r>
            <a:r>
              <a:rPr sz="2400"/>
              <a:t>逻辑思维是“运用概念、判断、推理等思维类型反映事物本质与规律的认识过程”。和形象思维不同，逻辑思维是确定的、前后一致的，而不是模棱两可、自相矛盾的。因此，逻辑思维也称为理性思维。逻辑思维中常用到的思维方法有归纳与演绎、分析与综合、抽象与概括等。</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逻辑思维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1753870"/>
            <a:ext cx="6801485" cy="1568450"/>
          </a:xfrm>
          <a:prstGeom prst="rect">
            <a:avLst/>
          </a:prstGeom>
          <a:noFill/>
        </p:spPr>
        <p:txBody>
          <a:bodyPr wrap="square" rtlCol="0" anchor="t">
            <a:spAutoFit/>
          </a:bodyPr>
          <a:lstStyle/>
          <a:p>
            <a:r>
              <a:rPr lang="en-US" altLang="zh-CN" sz="2400"/>
              <a:t>      </a:t>
            </a:r>
            <a:r>
              <a:rPr sz="2400"/>
              <a:t>自动定理证明将数学问题机械化，有可能极大改变了数学家的工作模式。例如1976 年四色定理的机器证明，即是计算机辅助数学家完成困难定</a:t>
            </a:r>
          </a:p>
          <a:p>
            <a:r>
              <a:rPr sz="2400"/>
              <a:t>理证明的一个典型案例</a:t>
            </a:r>
            <a:r>
              <a:rPr lang="zh-CN" sz="2400"/>
              <a:t>。</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定理证明: 精确逻辑推理</a:t>
            </a:r>
          </a:p>
        </p:txBody>
      </p:sp>
      <p:pic>
        <p:nvPicPr>
          <p:cNvPr id="2" name="图片 1" descr="4color"/>
          <p:cNvPicPr>
            <a:picLocks noChangeAspect="1"/>
          </p:cNvPicPr>
          <p:nvPr/>
        </p:nvPicPr>
        <p:blipFill>
          <a:blip r:embed="rId4"/>
          <a:stretch>
            <a:fillRect/>
          </a:stretch>
        </p:blipFill>
        <p:spPr>
          <a:xfrm>
            <a:off x="6146800" y="3006725"/>
            <a:ext cx="2842260" cy="378968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PageNum"/>
          <p:cNvSpPr/>
          <p:nvPr/>
        </p:nvSpPr>
        <p:spPr>
          <a:xfrm>
            <a:off x="0" y="5943600"/>
            <a:ext cx="338667" cy="57150"/>
          </a:xfrm>
          <a:prstGeom prst="rect">
            <a:avLst/>
          </a:prstGeom>
          <a:solidFill>
            <a:srgbClr val="A0A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itle 1"/>
          <p:cNvSpPr>
            <a:spLocks noGrp="1"/>
          </p:cNvSpPr>
          <p:nvPr>
            <p:ph type="title" idx="4294967295"/>
          </p:nvPr>
        </p:nvSpPr>
        <p:spPr>
          <a:xfrm>
            <a:off x="4455795" y="1220470"/>
            <a:ext cx="5183505" cy="1207135"/>
          </a:xfrm>
        </p:spPr>
        <p:txBody>
          <a:bodyPr/>
          <a:lstStyle/>
          <a:p>
            <a:r>
              <a:rPr lang="zh-CN" altLang="en-US" dirty="0"/>
              <a:t>目  录</a:t>
            </a:r>
            <a:endParaRPr lang="en-US" dirty="0"/>
          </a:p>
        </p:txBody>
      </p:sp>
      <p:sp>
        <p:nvSpPr>
          <p:cNvPr id="4" name="Content Placeholder 2"/>
          <p:cNvSpPr>
            <a:spLocks noGrp="1"/>
          </p:cNvSpPr>
          <p:nvPr/>
        </p:nvSpPr>
        <p:spPr>
          <a:xfrm>
            <a:off x="3477101" y="2654141"/>
            <a:ext cx="3830955" cy="3037999"/>
          </a:xfrm>
          <a:prstGeom prst="rect">
            <a:avLst/>
          </a:prstGeom>
        </p:spPr>
        <p:txBody>
          <a:bodyPr vert="horz" lIns="68580" tIns="34290" rIns="68580" bIns="3429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a:buFont typeface="Wingdings" panose="05000000000000000000" charset="0"/>
              <a:buChar char=""/>
            </a:pPr>
            <a:r>
              <a:rPr lang="zh-CN" altLang="en-US" dirty="0" smtClean="0"/>
              <a:t>形象思维</a:t>
            </a:r>
          </a:p>
          <a:p>
            <a:pPr>
              <a:buFont typeface="Wingdings" panose="05000000000000000000" charset="0"/>
              <a:buChar char=""/>
            </a:pPr>
            <a:r>
              <a:rPr lang="zh-CN" altLang="en-US" dirty="0" smtClean="0"/>
              <a:t>逻辑思维</a:t>
            </a:r>
          </a:p>
          <a:p>
            <a:pPr marL="0" indent="0">
              <a:buFont typeface="Wingdings" panose="05000000000000000000" charset="0"/>
              <a:buNone/>
            </a:pPr>
            <a:endParaRPr lang="zh-CN" altLang="en-US" dirty="0"/>
          </a:p>
          <a:p>
            <a:pPr marL="0" indent="0">
              <a:buFont typeface="Wingdings" panose="05000000000000000000" charset="0"/>
              <a:buNone/>
            </a:pPr>
            <a:endParaRPr lang="zh-CN" altLang="en-US" dirty="0">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逻辑思维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400935" y="2131060"/>
            <a:ext cx="6801485" cy="3784600"/>
          </a:xfrm>
          <a:prstGeom prst="rect">
            <a:avLst/>
          </a:prstGeom>
          <a:noFill/>
        </p:spPr>
        <p:txBody>
          <a:bodyPr wrap="square" rtlCol="0" anchor="t">
            <a:spAutoFit/>
          </a:bodyPr>
          <a:lstStyle/>
          <a:p>
            <a:r>
              <a:rPr lang="en-US" altLang="zh-CN" sz="2400"/>
              <a:t>      </a:t>
            </a:r>
            <a:r>
              <a:rPr sz="2400"/>
              <a:t>值得说明的是，上述定理证明方法本质上是在某一确定逻辑系统所定义的命题空间中的搜索过程。在这一过程中，所有公理和推理原则都是既定的、假设正确的，这将保证所发现的推理过程是无可质疑的，因此是一种精确的逻辑推理。机器定理证明本质上是人类智能在机器上的复现和加速。一方面，它确实可以发现一些未知的结论，而且可能是很重要的结论，如四色定理；另一方面，这种方法所发现的所有结论都蕴含在前提假设中，始终只能在一个封闭域中推导知识。</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定理证明: 精确逻辑推理</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逻辑思维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272030" y="1758950"/>
            <a:ext cx="6988175" cy="1198880"/>
          </a:xfrm>
          <a:prstGeom prst="rect">
            <a:avLst/>
          </a:prstGeom>
          <a:noFill/>
        </p:spPr>
        <p:txBody>
          <a:bodyPr wrap="square" rtlCol="0" anchor="t">
            <a:spAutoFit/>
          </a:bodyPr>
          <a:lstStyle/>
          <a:p>
            <a:r>
              <a:rPr lang="en-US" altLang="zh-CN" sz="2400"/>
              <a:t>      </a:t>
            </a:r>
            <a:r>
              <a:rPr sz="2400"/>
              <a:t>如果要让机器获得更多逻辑推理能力，必须把它置于一个开放环境中，让它接触更多信息，才能突破原有知识领域的局限。</a:t>
            </a:r>
          </a:p>
        </p:txBody>
      </p:sp>
      <p:sp>
        <p:nvSpPr>
          <p:cNvPr id="3" name="文本框 2"/>
          <p:cNvSpPr txBox="1"/>
          <p:nvPr/>
        </p:nvSpPr>
        <p:spPr>
          <a:xfrm>
            <a:off x="2785110" y="1236980"/>
            <a:ext cx="524065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阅读理解：非精确逻辑推理</a:t>
            </a:r>
          </a:p>
        </p:txBody>
      </p:sp>
      <p:pic>
        <p:nvPicPr>
          <p:cNvPr id="2" name="图片 1" descr="qa"/>
          <p:cNvPicPr>
            <a:picLocks noChangeAspect="1"/>
          </p:cNvPicPr>
          <p:nvPr/>
        </p:nvPicPr>
        <p:blipFill>
          <a:blip r:embed="rId4"/>
          <a:stretch>
            <a:fillRect/>
          </a:stretch>
        </p:blipFill>
        <p:spPr>
          <a:xfrm>
            <a:off x="642620" y="4736465"/>
            <a:ext cx="7930515" cy="2222500"/>
          </a:xfrm>
          <a:prstGeom prst="rect">
            <a:avLst/>
          </a:prstGeom>
        </p:spPr>
      </p:pic>
      <p:sp>
        <p:nvSpPr>
          <p:cNvPr id="5" name="文本框 4"/>
          <p:cNvSpPr txBox="1"/>
          <p:nvPr/>
        </p:nvSpPr>
        <p:spPr>
          <a:xfrm>
            <a:off x="220345" y="3244850"/>
            <a:ext cx="8551545" cy="1568450"/>
          </a:xfrm>
          <a:prstGeom prst="rect">
            <a:avLst/>
          </a:prstGeom>
          <a:noFill/>
        </p:spPr>
        <p:txBody>
          <a:bodyPr wrap="square" rtlCol="0" anchor="t">
            <a:spAutoFit/>
          </a:bodyPr>
          <a:lstStyle/>
          <a:p>
            <a:r>
              <a:rPr sz="2400">
                <a:sym typeface="+mn-ea"/>
              </a:rPr>
              <a:t>在阅读理解任务中，给定一段叙事（C）和一个问题（Q），要求被测试者从叙事C 中发现信息，给出一个可以回答问题Q 的答案A。答案有可能是选择题，也有可能是填空题。下面是一个填空题的例子。</a:t>
            </a:r>
            <a:endParaRPr lang="zh-CN" altLang="en-US" sz="2400">
              <a:sym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逻辑思维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272030" y="1758950"/>
            <a:ext cx="6988175" cy="2676525"/>
          </a:xfrm>
          <a:prstGeom prst="rect">
            <a:avLst/>
          </a:prstGeom>
          <a:noFill/>
        </p:spPr>
        <p:txBody>
          <a:bodyPr wrap="square" rtlCol="0" anchor="t">
            <a:spAutoFit/>
          </a:bodyPr>
          <a:lstStyle/>
          <a:p>
            <a:r>
              <a:rPr lang="en-US" altLang="zh-CN" sz="2400"/>
              <a:t>      </a:t>
            </a:r>
            <a:r>
              <a:rPr sz="2400"/>
              <a:t>SQuAD 是由斯坦福大学收集的一批用于评测阅读理解任务的数据库。该数据库包括从536 篇维基百科文章中提取出的2.3 万个段落，将这些段落记为叙事（C）；同时，又用人工方法生成了10.8 万个问题（Q）。问题类型包括事件、日期、人名、地点等。研究者首先做了一个实验，让人来回答这些问题，发现人类的准确率可达82.3%。</a:t>
            </a:r>
          </a:p>
        </p:txBody>
      </p:sp>
      <p:sp>
        <p:nvSpPr>
          <p:cNvPr id="3" name="文本框 2"/>
          <p:cNvSpPr txBox="1"/>
          <p:nvPr/>
        </p:nvSpPr>
        <p:spPr>
          <a:xfrm>
            <a:off x="2785110" y="1236980"/>
            <a:ext cx="524065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阅读理解：非精确逻辑推理</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逻辑思维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272030" y="1758950"/>
            <a:ext cx="6988175" cy="3046095"/>
          </a:xfrm>
          <a:prstGeom prst="rect">
            <a:avLst/>
          </a:prstGeom>
          <a:noFill/>
        </p:spPr>
        <p:txBody>
          <a:bodyPr wrap="square" rtlCol="0" anchor="t">
            <a:spAutoFit/>
          </a:bodyPr>
          <a:lstStyle/>
          <a:p>
            <a:r>
              <a:rPr lang="en-US" altLang="zh-CN" sz="2400"/>
              <a:t>      </a:t>
            </a:r>
            <a:r>
              <a:rPr sz="2400"/>
              <a:t>一种成功的神经网络模型称为端对端记忆网络模型。该模型的基本思路是将叙事文本中的每句话表达成一个语义向量，将这些向量并排保存在一个记忆体中。提问时，首先将问题转化成语义向量，在记忆体中查找与该问题向量相关的记忆向量，将这些记忆向量加权平均起来即得到和问题相关的答案向量。最后，将该答案向量和问题向量合并在一起，预测出答案。</a:t>
            </a:r>
          </a:p>
        </p:txBody>
      </p:sp>
      <p:sp>
        <p:nvSpPr>
          <p:cNvPr id="3" name="文本框 2"/>
          <p:cNvSpPr txBox="1"/>
          <p:nvPr/>
        </p:nvSpPr>
        <p:spPr>
          <a:xfrm>
            <a:off x="2785110" y="1236980"/>
            <a:ext cx="524065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阅读理解：非精确逻辑推理</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逻辑思维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272030" y="1758950"/>
            <a:ext cx="6988175" cy="3046095"/>
          </a:xfrm>
          <a:prstGeom prst="rect">
            <a:avLst/>
          </a:prstGeom>
          <a:noFill/>
        </p:spPr>
        <p:txBody>
          <a:bodyPr wrap="square" rtlCol="0" anchor="t">
            <a:spAutoFit/>
          </a:bodyPr>
          <a:lstStyle/>
          <a:p>
            <a:r>
              <a:rPr lang="en-US" altLang="zh-CN" sz="2400"/>
              <a:t>      </a:t>
            </a:r>
            <a:r>
              <a:rPr sz="2400"/>
              <a:t>一种成功的神经网络模型称为端对端记忆网络模型。该模型的基本思路是将叙事文本中的每句话表达成一个语义向量，将这些向量并排保存在一个记忆体中。提问时，首先将问题转化成语义向量，在记忆体中查找与该问题向量相关的记忆向量，将这些记忆向量加权平均起来即得到和问题相关的答案向量。最后，将该答案向量和问题向量合并在一起，预测出答案。</a:t>
            </a:r>
          </a:p>
        </p:txBody>
      </p:sp>
      <p:sp>
        <p:nvSpPr>
          <p:cNvPr id="3" name="文本框 2"/>
          <p:cNvSpPr txBox="1"/>
          <p:nvPr/>
        </p:nvSpPr>
        <p:spPr>
          <a:xfrm>
            <a:off x="2785110" y="1236980"/>
            <a:ext cx="5240655" cy="521970"/>
          </a:xfrm>
          <a:prstGeom prst="rect">
            <a:avLst/>
          </a:prstGeom>
          <a:noFill/>
        </p:spPr>
        <p:txBody>
          <a:bodyPr wrap="square" rtlCol="0" anchor="t">
            <a:spAutoFit/>
          </a:bodyPr>
          <a:lstStyle/>
          <a:p>
            <a:pPr algn="l"/>
            <a:r>
              <a:rPr lang="en-US" altLang="zh-CN" sz="2800" dirty="0" smtClean="0">
                <a:sym typeface="+mn-ea"/>
              </a:rPr>
              <a:t>2)</a:t>
            </a:r>
            <a:r>
              <a:rPr lang="zh-CN" altLang="en-US" sz="2800" dirty="0" smtClean="0">
                <a:sym typeface="+mn-ea"/>
              </a:rPr>
              <a:t>阅读理解：非精确逻辑推理</a:t>
            </a:r>
          </a:p>
        </p:txBody>
      </p:sp>
      <p:pic>
        <p:nvPicPr>
          <p:cNvPr id="2" name="图片 1" descr="mem"/>
          <p:cNvPicPr>
            <a:picLocks noChangeAspect="1"/>
          </p:cNvPicPr>
          <p:nvPr/>
        </p:nvPicPr>
        <p:blipFill>
          <a:blip r:embed="rId4"/>
          <a:stretch>
            <a:fillRect/>
          </a:stretch>
        </p:blipFill>
        <p:spPr>
          <a:xfrm>
            <a:off x="734060" y="1704975"/>
            <a:ext cx="8423910" cy="4749165"/>
          </a:xfrm>
          <a:prstGeom prst="rect">
            <a:avLst/>
          </a:prstGeom>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1554480" cy="838835"/>
          </a:xfrm>
          <a:prstGeom prst="rect">
            <a:avLst/>
          </a:prstGeom>
          <a:noFill/>
        </p:spPr>
        <p:txBody>
          <a:bodyPr wrap="none" rtlCol="0" anchor="t">
            <a:spAutoFit/>
          </a:bodyPr>
          <a:lstStyle/>
          <a:p>
            <a:pPr algn="l">
              <a:lnSpc>
                <a:spcPct val="90000"/>
              </a:lnSpc>
            </a:pPr>
            <a:r>
              <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sym typeface="+mn-ea"/>
              </a:rPr>
              <a:t>总结</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216150" y="1758950"/>
            <a:ext cx="6988175" cy="4892675"/>
          </a:xfrm>
          <a:prstGeom prst="rect">
            <a:avLst/>
          </a:prstGeom>
          <a:noFill/>
        </p:spPr>
        <p:txBody>
          <a:bodyPr wrap="square" rtlCol="0" anchor="t">
            <a:spAutoFit/>
          </a:bodyPr>
          <a:lstStyle/>
          <a:p>
            <a:r>
              <a:rPr lang="en-US" altLang="zh-CN" sz="2400"/>
              <a:t>      </a:t>
            </a:r>
            <a:r>
              <a:rPr sz="2400"/>
              <a:t>值得强调的是，这种模拟并不是人为赋予的，而是机器通过数据自动学习出来的。这类似于人们通过观察，发现圆周与半径的比例都很相似。当我</a:t>
            </a:r>
          </a:p>
          <a:p>
            <a:r>
              <a:rPr sz="2400"/>
              <a:t>们发现更多例子符合这一猜测后，就逐渐形成一条经验规律。机器也是如此，通过大量数据可以学习一些经验规律，这些规律并不一定完全正确，但</a:t>
            </a:r>
          </a:p>
          <a:p>
            <a:r>
              <a:rPr sz="2400"/>
              <a:t>确实可以解决很多实际问题。这在本质上是一种归纳法。因为归纳过程本身就具有不确定性，在推理时采用非精确推理也就理所当然了。也许未来机器</a:t>
            </a:r>
          </a:p>
          <a:p>
            <a:r>
              <a:rPr sz="2400"/>
              <a:t>可以将精确推理和非精确推理结合起来：如果发现通过归纳得到的知识足够可信时，可以将该知识作为理论的一部分，用来指导后续的精确推理。这或</a:t>
            </a:r>
          </a:p>
          <a:p>
            <a:r>
              <a:rPr sz="2400"/>
              <a:t>许是使机器走向高级智能的一种途径。</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35166" y="3261360"/>
            <a:ext cx="2594610" cy="852805"/>
          </a:xfrm>
          <a:prstGeom prst="rect">
            <a:avLst/>
          </a:prstGeom>
          <a:noFill/>
        </p:spPr>
        <p:txBody>
          <a:bodyPr wrap="none" rtlCol="0" anchor="t">
            <a:spAutoFit/>
          </a:bodyPr>
          <a:lstStyle/>
          <a:p>
            <a:r>
              <a:rPr lang="en-US" altLang="zh-CN" sz="4950"/>
              <a:t>The end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PageNum"/>
          <p:cNvSpPr/>
          <p:nvPr/>
        </p:nvSpPr>
        <p:spPr>
          <a:xfrm>
            <a:off x="0" y="5943600"/>
            <a:ext cx="338667" cy="57150"/>
          </a:xfrm>
          <a:prstGeom prst="rect">
            <a:avLst/>
          </a:prstGeom>
          <a:solidFill>
            <a:srgbClr val="A0A0A0"/>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3" name="Title 1"/>
          <p:cNvSpPr>
            <a:spLocks noGrp="1"/>
          </p:cNvSpPr>
          <p:nvPr>
            <p:ph type="title" idx="4294967295"/>
          </p:nvPr>
        </p:nvSpPr>
        <p:spPr>
          <a:xfrm>
            <a:off x="4455795" y="1220470"/>
            <a:ext cx="5183505" cy="1207135"/>
          </a:xfrm>
        </p:spPr>
        <p:txBody>
          <a:bodyPr/>
          <a:lstStyle/>
          <a:p>
            <a:r>
              <a:rPr lang="zh-CN" altLang="en-US" dirty="0"/>
              <a:t>目  录</a:t>
            </a:r>
            <a:endParaRPr lang="en-US" dirty="0"/>
          </a:p>
        </p:txBody>
      </p:sp>
      <p:sp>
        <p:nvSpPr>
          <p:cNvPr id="4" name="Content Placeholder 2"/>
          <p:cNvSpPr>
            <a:spLocks noGrp="1"/>
          </p:cNvSpPr>
          <p:nvPr/>
        </p:nvSpPr>
        <p:spPr>
          <a:xfrm>
            <a:off x="3477101" y="2654141"/>
            <a:ext cx="3830955" cy="3037999"/>
          </a:xfrm>
          <a:prstGeom prst="rect">
            <a:avLst/>
          </a:prstGeom>
        </p:spPr>
        <p:txBody>
          <a:bodyPr vert="horz" lIns="68580" tIns="34290" rIns="68580" bIns="34290" rtlCol="0">
            <a:normAutofit/>
          </a:bodyPr>
          <a:lst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a:lstStyle>
          <a:p>
            <a:pPr>
              <a:buFont typeface="Wingdings" panose="05000000000000000000" charset="0"/>
              <a:buChar char=""/>
            </a:pPr>
            <a:r>
              <a:rPr lang="zh-CN" altLang="en-US" dirty="0" smtClean="0">
                <a:solidFill>
                  <a:srgbClr val="FF0000"/>
                </a:solidFill>
              </a:rPr>
              <a:t>形象思维</a:t>
            </a:r>
          </a:p>
          <a:p>
            <a:pPr>
              <a:buFont typeface="Wingdings" panose="05000000000000000000" charset="0"/>
              <a:buChar char=""/>
            </a:pPr>
            <a:r>
              <a:rPr lang="zh-CN" altLang="en-US" dirty="0" smtClean="0"/>
              <a:t>逻辑思维</a:t>
            </a:r>
          </a:p>
          <a:p>
            <a:pPr marL="0" indent="0">
              <a:buFont typeface="Wingdings" panose="05000000000000000000" charset="0"/>
              <a:buNone/>
            </a:pPr>
            <a:endParaRPr lang="zh-CN" altLang="en-US" dirty="0"/>
          </a:p>
          <a:p>
            <a:pPr marL="0" indent="0">
              <a:buFont typeface="Wingdings" panose="05000000000000000000" charset="0"/>
              <a:buNone/>
            </a:pPr>
            <a:endParaRPr lang="zh-CN" altLang="en-US" dirty="0">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588895" y="1463675"/>
            <a:ext cx="6446520" cy="2676525"/>
          </a:xfrm>
          <a:prstGeom prst="rect">
            <a:avLst/>
          </a:prstGeom>
          <a:noFill/>
        </p:spPr>
        <p:txBody>
          <a:bodyPr wrap="square" rtlCol="0" anchor="t">
            <a:spAutoFit/>
          </a:bodyPr>
          <a:lstStyle/>
          <a:p>
            <a:r>
              <a:rPr lang="en-US" altLang="zh-CN" sz="2400"/>
              <a:t>       </a:t>
            </a:r>
            <a:r>
              <a:rPr lang="zh-CN" altLang="en-US" sz="2400"/>
              <a:t>形象思维是指人们在认识世界的过程中，依靠直观印象解决问题的思维方法。形象思维是在对客观形象感受、体验的基础上，结合主观认识和自身情感进行认知，通过一定的形式、手段和工具（如文字语言、绘画色彩、音</a:t>
            </a:r>
          </a:p>
          <a:p>
            <a:r>
              <a:rPr lang="zh-CN" altLang="en-US" sz="2400"/>
              <a:t>乐旋律等）对形象进行再创造（包括艺术形象和科学形象）的一种思维形式。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588895" y="1463675"/>
            <a:ext cx="6446520" cy="5262245"/>
          </a:xfrm>
          <a:prstGeom prst="rect">
            <a:avLst/>
          </a:prstGeom>
          <a:noFill/>
        </p:spPr>
        <p:txBody>
          <a:bodyPr wrap="square" rtlCol="0" anchor="t">
            <a:spAutoFit/>
          </a:bodyPr>
          <a:lstStyle/>
          <a:p>
            <a:r>
              <a:rPr lang="en-US" altLang="zh-CN" sz="2400"/>
              <a:t>       </a:t>
            </a:r>
            <a:r>
              <a:rPr lang="zh-CN" altLang="en-US" sz="2400"/>
              <a:t>形象思维一般包括抽象和重现两个步骤。抽象是对客观形象的感受和认知，是建立在人的思维体系之上的对外界形象的认识。将抽象后的形象进行加工后再现出来，就是形象思维的过程。可见，形象思维并不是简单的感知，而是对感知内容的抽象、加工，这样重现出来的形象才是形象思维的结果。艺术创作是典型的形象思维过程。写一首诗，诗人首先受到外界事物的刺激，激发内心感悟，形成创作灵感，最后再将这一灵感用符合诗歌规律的文字表达出来。同样，画一幅画，画家观察到某一事物，在头脑中形成对该事物的直观感受，通过加入自己的主观感情，形成抽象的形象，最后通过画笔表达出来。</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588895" y="1463675"/>
            <a:ext cx="6446520" cy="3046095"/>
          </a:xfrm>
          <a:prstGeom prst="rect">
            <a:avLst/>
          </a:prstGeom>
          <a:noFill/>
        </p:spPr>
        <p:txBody>
          <a:bodyPr wrap="square" rtlCol="0" anchor="t">
            <a:spAutoFit/>
          </a:bodyPr>
          <a:lstStyle/>
          <a:p>
            <a:r>
              <a:rPr lang="en-US" altLang="zh-CN" sz="2400"/>
              <a:t>       </a:t>
            </a:r>
            <a:r>
              <a:rPr lang="zh-CN" altLang="en-US" sz="2400"/>
              <a:t>要让机器学会形象思维，必须让它具有抽象能力，即从观察到的数据中抽象出其中具有高度解释性的成分。对数据进行抽象并不是件容易的事，直到深度学习出现以后，研究者才掌握了从原始数据中抽取出抽象特征的工具，机器才具备了抽象能力。掌握了这一能力之后的机器在抽象空间中有了联想和想象能力，进而在一系列领域中取得了令人惊讶的成功。</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247900" y="2054225"/>
            <a:ext cx="6446520" cy="1568450"/>
          </a:xfrm>
          <a:prstGeom prst="rect">
            <a:avLst/>
          </a:prstGeom>
          <a:noFill/>
        </p:spPr>
        <p:txBody>
          <a:bodyPr wrap="square" rtlCol="0" anchor="t">
            <a:spAutoFit/>
          </a:bodyPr>
          <a:lstStyle/>
          <a:p>
            <a:r>
              <a:rPr lang="en-US" altLang="zh-CN" sz="2400"/>
              <a:t>       </a:t>
            </a:r>
            <a:r>
              <a:rPr lang="zh-CN" altLang="en-US" sz="2400"/>
              <a:t>早期的诗词生成大多采用拼凑法：给定一个主题，在大量现有诗词中搜索相关诗句，将这些诗句打碎后，挑选可以连接在一起的片段，基于诗词规则组合起来即成为一首新的诗。</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588895" y="318135"/>
            <a:ext cx="2926080" cy="838835"/>
          </a:xfrm>
          <a:prstGeom prst="rect">
            <a:avLst/>
          </a:prstGeom>
          <a:noFill/>
        </p:spPr>
        <p:txBody>
          <a:bodyPr wrap="none" rtlCol="0" anchor="t">
            <a:spAutoFit/>
          </a:bodyPr>
          <a:lstStyle/>
          <a:p>
            <a:pPr algn="l">
              <a:lnSpc>
                <a:spcPct val="90000"/>
              </a:lnSpc>
            </a:pPr>
            <a:r>
              <a:rPr lang="zh-CN" altLang="en-US" sz="5400" dirty="0" smtClean="0">
                <a:solidFill>
                  <a:schemeClr val="tx1"/>
                </a:solidFill>
                <a:sym typeface="+mn-ea"/>
              </a:rPr>
              <a:t>形象思维</a:t>
            </a:r>
            <a:endParaRPr lang="zh-CN" altLang="en-US" sz="5400" cap="all" dirty="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endParaRPr>
          </a:p>
        </p:txBody>
      </p:sp>
      <p:sp>
        <p:nvSpPr>
          <p:cNvPr id="6" name="文本框 5"/>
          <p:cNvSpPr txBox="1"/>
          <p:nvPr/>
        </p:nvSpPr>
        <p:spPr>
          <a:xfrm>
            <a:off x="2588895" y="2014855"/>
            <a:ext cx="6446520" cy="4154170"/>
          </a:xfrm>
          <a:prstGeom prst="rect">
            <a:avLst/>
          </a:prstGeom>
          <a:noFill/>
        </p:spPr>
        <p:txBody>
          <a:bodyPr wrap="square" rtlCol="0" anchor="t">
            <a:spAutoFit/>
          </a:bodyPr>
          <a:lstStyle/>
          <a:p>
            <a:r>
              <a:rPr lang="en-US" altLang="zh-CN" sz="2400"/>
              <a:t>       </a:t>
            </a:r>
            <a:r>
              <a:rPr lang="zh-CN" altLang="en-US" sz="2400"/>
              <a:t>和拼凑法不同，神经模型方法将用户想要生成的内容通过递归神经网络（RNN）映射到一个语义空间，在该空间中进行诗句生成。这意味着机器在生成诗句之前需要对句子意义进行理解，虽然这里的理解仅是语义空间中的</a:t>
            </a:r>
          </a:p>
          <a:p>
            <a:r>
              <a:rPr lang="zh-CN" altLang="en-US" sz="2400"/>
              <a:t>一个向量，但却提供了深层的语义和情感信息。我们可以认为这个过程是一种形象思维过程，语义映射部分相当于对语义的抽象，生成部分相当于对抽象出来的语义进行加工和再现。这一“抽象-生成” 过程模仿了人类的诗词创</a:t>
            </a:r>
          </a:p>
          <a:p>
            <a:r>
              <a:rPr lang="zh-CN" altLang="en-US" sz="2400"/>
              <a:t>作方式，因而可生成连贯且有创新性的诗句。</a:t>
            </a:r>
          </a:p>
        </p:txBody>
      </p:sp>
      <p:sp>
        <p:nvSpPr>
          <p:cNvPr id="3" name="文本框 2"/>
          <p:cNvSpPr txBox="1"/>
          <p:nvPr/>
        </p:nvSpPr>
        <p:spPr>
          <a:xfrm>
            <a:off x="2785110" y="1236980"/>
            <a:ext cx="4477385" cy="521970"/>
          </a:xfrm>
          <a:prstGeom prst="rect">
            <a:avLst/>
          </a:prstGeom>
          <a:noFill/>
        </p:spPr>
        <p:txBody>
          <a:bodyPr wrap="square" rtlCol="0" anchor="t">
            <a:spAutoFit/>
          </a:bodyPr>
          <a:lstStyle/>
          <a:p>
            <a:pPr algn="l"/>
            <a:r>
              <a:rPr lang="en-US" altLang="zh-CN" sz="2800" dirty="0" smtClean="0">
                <a:sym typeface="+mn-ea"/>
              </a:rPr>
              <a:t>1)</a:t>
            </a:r>
            <a:r>
              <a:rPr lang="zh-CN" altLang="en-US" sz="2800" dirty="0" smtClean="0">
                <a:sym typeface="+mn-ea"/>
              </a:rPr>
              <a:t>诗词生成</a:t>
            </a:r>
          </a:p>
        </p:txBody>
      </p:sp>
    </p:spTree>
  </p:cSld>
  <p:clrMapOvr>
    <a:masterClrMapping/>
  </p:clrMapOvr>
</p:sld>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2620</Words>
  <Application>Microsoft Office PowerPoint</Application>
  <PresentationFormat>全屏显示(4:3)</PresentationFormat>
  <Paragraphs>131</Paragraphs>
  <Slides>36</Slides>
  <Notes>34</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36</vt:i4>
      </vt:variant>
    </vt:vector>
  </HeadingPairs>
  <TitlesOfParts>
    <vt:vector size="44" baseType="lpstr">
      <vt:lpstr>Arial Unicode MS</vt:lpstr>
      <vt:lpstr>宋体</vt:lpstr>
      <vt:lpstr>微软雅黑</vt:lpstr>
      <vt:lpstr>Arial</vt:lpstr>
      <vt:lpstr>Calibri</vt:lpstr>
      <vt:lpstr>Calibri Light</vt:lpstr>
      <vt:lpstr>Wingdings</vt:lpstr>
      <vt:lpstr>Office 主题</vt:lpstr>
      <vt:lpstr>学习你的思维</vt:lpstr>
      <vt:lpstr>PowerPoint 演示文稿</vt:lpstr>
      <vt:lpstr>目  录</vt:lpstr>
      <vt:lpstr>目  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体验“薇你写诗”</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目  录</vt:lpstr>
      <vt:lpstr>目  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学习你的思维-1</dc:title>
  <dc:creator>cslt</dc:creator>
  <cp:lastModifiedBy>Lantian</cp:lastModifiedBy>
  <cp:revision>442</cp:revision>
  <dcterms:created xsi:type="dcterms:W3CDTF">2019-12-11T10:39:52Z</dcterms:created>
  <dcterms:modified xsi:type="dcterms:W3CDTF">2020-02-09T10:04:32Z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2052-1.7.0.2619</vt:lpwstr>
  </property>
</Properties>
</file>